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Location is interesting </a:t>
            </a:r>
            <a:r>
              <a:rPr lang="en"/>
              <a:t>because</a:t>
            </a:r>
            <a:r>
              <a:rPr lang="en"/>
              <a:t> this is an area in the Basin and range where extension changes style.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To the south of the Lake Mead area there is a chain of core complexes that exposed </a:t>
            </a:r>
            <a:r>
              <a:rPr lang="en"/>
              <a:t>ductilely</a:t>
            </a:r>
            <a:r>
              <a:rPr lang="en"/>
              <a:t> deformed rocks in the hanging walls of regional </a:t>
            </a:r>
            <a:r>
              <a:rPr lang="en"/>
              <a:t>detachment</a:t>
            </a:r>
            <a:r>
              <a:rPr lang="en"/>
              <a:t> faults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And to the north of Lake Mead transverse structures are responsible for extension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In between is an area of transition, where this study takes place that has both core complex style type </a:t>
            </a:r>
            <a:r>
              <a:rPr lang="en"/>
              <a:t>detachment</a:t>
            </a:r>
            <a:r>
              <a:rPr lang="en"/>
              <a:t> systems and strike slip faulting.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This area of transition resulted in a wide array of features other than normal faults.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Like strike slip faults, reverse faults and folds.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Explaining these features is a controversial field, however most models have one assumption: that most of the structures are kinematically compatible, developed and operated contemporaneously.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e95a266d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e95a266d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models assume structures are dynamically related and coeval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e95a266d7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e95a266d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Lateral breakaways are responsible for highly localized contractional features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e95a266d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e95a266d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e95a266d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e95a266d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 Vegas Valley shear zone, Lake Mead fault system, and the Saddle Island fault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e95a266d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e95a266d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e95a266d7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e95a266d7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e95a266d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e95a266d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Kinematic indicators: fault surface, straie orientation, and sense of slip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approach = stress inversion technique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Reactivated faults in M and A method gives component of overall kinematic frameworj vs random paleostress direction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 1 Justification: Many studies demonstrate the scale in varient kinematics of fault systems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 2 Justification: Not valid near the LVVSZ where structures have rotated clockwise, so they look at faults away from shear zone since they are compatible with near shear zone faults.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 3 Justification: some probably were reactivated but large sample size ensures that there are enough non reactivated faults in the data size.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e95a266d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e95a266d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Combined top: Extension direction east-west, shortening direction north-south and vertical. Right and left slip faults could represent a kinematically linked conjugate fault set and the normal faults could reflect a </a:t>
            </a:r>
            <a:r>
              <a:rPr lang="en"/>
              <a:t>separate</a:t>
            </a:r>
            <a:r>
              <a:rPr lang="en"/>
              <a:t> stage of deformation. PROBABLY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Combined bottom: strong maxima and minor submaxima indicate non uniform kinematics, suggest multiple strain fields. NO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e95a266d7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e95a266d7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 data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Combined top: Extension direction east-west, shortening direction north-south and vertical. PROBABLY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Combined bottom: too much scatter for clear kinematic conclusion. 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fault sets are well defined north of the shear zone, undefined south of the shear zone. Data indicates E-W extension; unclear n-s shortening could indicate constrictional strain during extension, change in shortening during extension, or components of both.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e95a266d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e95a266d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Shortening - shortening would have to be E-W, isnt not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Strike slip faulting- requires dextral or listric faults which ar not seen; rotation is not </a:t>
            </a:r>
            <a:r>
              <a:rPr lang="en"/>
              <a:t>likely</a:t>
            </a:r>
            <a:r>
              <a:rPr lang="en"/>
              <a:t> due to open nature of the folds.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e95a266d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e95a266d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136529" y="896975"/>
            <a:ext cx="4260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Kinematics and timing of Tertiary extension in the western Lake Mead region, Nevada</a:t>
            </a:r>
            <a:endParaRPr sz="360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60510" l="36453" r="4029" t="7033"/>
          <a:stretch/>
        </p:blipFill>
        <p:spPr>
          <a:xfrm>
            <a:off x="4651550" y="0"/>
            <a:ext cx="4371775" cy="32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93975" y="3118300"/>
            <a:ext cx="3818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E. M. Dubendorfer and D. A. Simpson., 1994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 Angelica Rodriguez 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4165200" y="2949575"/>
            <a:ext cx="49788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Extensional tectonic regimes produce a variety of structures that are assumed to be kinematically compatible and contemporaneous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This paper tests those assumptions </a:t>
            </a:r>
            <a:endParaRPr sz="1800"/>
          </a:p>
        </p:txBody>
      </p:sp>
      <p:sp>
        <p:nvSpPr>
          <p:cNvPr id="58" name="Google Shape;58;p13"/>
          <p:cNvSpPr txBox="1"/>
          <p:nvPr/>
        </p:nvSpPr>
        <p:spPr>
          <a:xfrm>
            <a:off x="5491100" y="4580250"/>
            <a:ext cx="3198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Dubendorfer and Simpson, 1994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for tectonic models</a:t>
            </a:r>
            <a:endParaRPr/>
          </a:p>
        </p:txBody>
      </p:sp>
      <p:sp>
        <p:nvSpPr>
          <p:cNvPr id="160" name="Google Shape;160;p22"/>
          <p:cNvSpPr txBox="1"/>
          <p:nvPr/>
        </p:nvSpPr>
        <p:spPr>
          <a:xfrm>
            <a:off x="341325" y="1144975"/>
            <a:ext cx="2785200" cy="3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North- South maximum </a:t>
            </a:r>
            <a:r>
              <a:rPr lang="en"/>
              <a:t>principal</a:t>
            </a:r>
            <a:r>
              <a:rPr lang="en"/>
              <a:t> stress direction during miocene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Unlikely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Diachronous movement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Folds unexplained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Strike slip faults intersect at ~130° &gt; than m-c theory predicts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Localized deformation is from far field stresses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Does Not</a:t>
            </a:r>
            <a:r>
              <a:rPr lang="en" sz="1200"/>
              <a:t> account for large lateral translations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 txBox="1"/>
          <p:nvPr/>
        </p:nvSpPr>
        <p:spPr>
          <a:xfrm>
            <a:off x="5929763" y="1144975"/>
            <a:ext cx="3137400" cy="3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Coeval N-S shortening, vertical attenuation, E-W extension due to regional constrictional strain field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Incorrect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Data indicates n-s shortening postdated east west extension</a:t>
            </a:r>
            <a:endParaRPr sz="1200"/>
          </a:p>
        </p:txBody>
      </p:sp>
      <p:sp>
        <p:nvSpPr>
          <p:cNvPr id="162" name="Google Shape;162;p22"/>
          <p:cNvSpPr txBox="1"/>
          <p:nvPr/>
        </p:nvSpPr>
        <p:spPr>
          <a:xfrm>
            <a:off x="3126524" y="1144975"/>
            <a:ext cx="2803200" cy="3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Reorientation of </a:t>
            </a:r>
            <a:r>
              <a:rPr lang="en"/>
              <a:t>principal</a:t>
            </a:r>
            <a:r>
              <a:rPr lang="en"/>
              <a:t> stress explains difference in timing between two major strike slip zones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Rejected 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Strike slip faults are not likely from reoriented geometry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Paleostress determinations are suspect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Folds not explained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Model 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Strike slip faults function as transfer faults between terranes of different extension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Contractional structures reflect south directed flow of rocks into areas of high extension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Differential extension can induce gravitational flow of crustal </a:t>
            </a:r>
            <a:r>
              <a:rPr lang="en"/>
              <a:t>material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Viscous flow model predicts flow parallel to extension and perpendicular to extension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Perpendicular flow could be responsible for lateral breakaways </a:t>
            </a:r>
            <a:endParaRPr/>
          </a:p>
        </p:txBody>
      </p:sp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47919" l="0" r="35926" t="7715"/>
          <a:stretch/>
        </p:blipFill>
        <p:spPr>
          <a:xfrm>
            <a:off x="4393900" y="584425"/>
            <a:ext cx="4563977" cy="41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75" name="Google Shape;175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Earnest M. Dubendorfer., and David A. Simpson., 1994., Kinematics and timing of Tertiary extension in the western Lake Mead region, Nevada: Geological Society of America Bulletin, V. 106, p. 1057-1073</a:t>
            </a:r>
            <a:endParaRPr/>
          </a:p>
          <a:p>
            <a:pPr indent="-45720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Randall Marrett., and Richard W. Allmendinger., 1990., Kinematic analysis of fault slip data: Structural Geology, Vol. 12, No. 08, pp. 973- 986</a:t>
            </a:r>
            <a:endParaRPr/>
          </a:p>
          <a:p>
            <a:pPr indent="-457200" lvl="0" marL="4572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JPB lecture., 2017, Paleo-stress analysis from fault data: Lecture “paleostress calculation”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3999900" cy="12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Evaluating kinematic compatibility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Asses miocene extension direction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Evaluate existing miocene extension models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311700" y="3032675"/>
            <a:ext cx="3999900" cy="19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Style of extension changes to the north and south of field area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Three main structures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2384175"/>
            <a:ext cx="399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Tectonic Setting</a:t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60510" l="36453" r="4029" t="7033"/>
          <a:stretch/>
        </p:blipFill>
        <p:spPr>
          <a:xfrm>
            <a:off x="4651550" y="0"/>
            <a:ext cx="4371775" cy="321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 rot="1614533">
            <a:off x="4850832" y="678772"/>
            <a:ext cx="1475563" cy="285373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 rot="-2309">
            <a:off x="6379005" y="1695498"/>
            <a:ext cx="446700" cy="285300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 rot="-1139030">
            <a:off x="6741152" y="933296"/>
            <a:ext cx="1475555" cy="285470"/>
          </a:xfrm>
          <a:prstGeom prst="rect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5491100" y="4580250"/>
            <a:ext cx="3198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Dubendorfer and Simpson, 1994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Stratigraphic framework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47858" l="5806" r="5540" t="5124"/>
          <a:stretch/>
        </p:blipFill>
        <p:spPr>
          <a:xfrm>
            <a:off x="3579300" y="1228025"/>
            <a:ext cx="5564701" cy="38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Tertiary sedimentary and volcanic rocks lie with minor angular discordance on Triassic to Cretaceous rocks. 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Miocene rocks subdivided into three sequences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Horse Spring Formation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Red Sandstone Unit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Muddy Creek Formation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6058375" y="799300"/>
            <a:ext cx="3198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Dubendorfer and Simpson, 1994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Regional Stratigraphic Framework 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Study area divided into three areas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Frenchman Mountain Block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Most complete tertiary section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Topographically higher due to limestone pinching out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Muddy Mountains Block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Complete horse spring formation 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Interfingering conglomerate suggest LVVSZ was active; marked southern margin of basin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Boulder Basin Block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Post Horse Spring units indicate this was topographic low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>
                <a:solidFill>
                  <a:srgbClr val="000000"/>
                </a:solidFill>
              </a:rPr>
              <a:t>Structural inversion </a:t>
            </a:r>
            <a:endParaRPr>
              <a:solidFill>
                <a:srgbClr val="000000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</a:pPr>
            <a:r>
              <a:rPr lang="en">
                <a:solidFill>
                  <a:srgbClr val="000000"/>
                </a:solidFill>
              </a:rPr>
              <a:t>Due to Bitter ridge limestone clasts in the south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76025" l="64142" r="6678" t="10273"/>
          <a:stretch/>
        </p:blipFill>
        <p:spPr>
          <a:xfrm>
            <a:off x="6401062" y="53001"/>
            <a:ext cx="2782088" cy="184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b="51942" l="6669" r="35433" t="11550"/>
          <a:stretch/>
        </p:blipFill>
        <p:spPr>
          <a:xfrm>
            <a:off x="4678275" y="1775500"/>
            <a:ext cx="3791802" cy="336799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6019850" y="4806200"/>
            <a:ext cx="3198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Dubendorfer and Simpson, 1994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0" l="0" r="5159" t="0"/>
          <a:stretch/>
        </p:blipFill>
        <p:spPr>
          <a:xfrm>
            <a:off x="5500775" y="1017725"/>
            <a:ext cx="3643224" cy="188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b="0" l="0" r="13741" t="0"/>
          <a:stretch/>
        </p:blipFill>
        <p:spPr>
          <a:xfrm>
            <a:off x="3286925" y="0"/>
            <a:ext cx="2896050" cy="21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311700" y="1152475"/>
            <a:ext cx="3999900" cy="363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Method: Marrett and Allmendinger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Collect kinematic indicators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Shortening and Extension axes are contoured for a set of faults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Marrett and Allmendinger vs dynamic approach</a:t>
            </a:r>
            <a:endParaRPr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Pros: Reactivated faults </a:t>
            </a:r>
            <a:r>
              <a:rPr lang="en"/>
              <a:t>don't</a:t>
            </a:r>
            <a:r>
              <a:rPr lang="en"/>
              <a:t> cause </a:t>
            </a:r>
            <a:r>
              <a:rPr lang="en"/>
              <a:t>erroneous</a:t>
            </a:r>
            <a:r>
              <a:rPr lang="en"/>
              <a:t> results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Assumptions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Fault kinematics are scale independent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Early formed faults are not reoriented later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Reactivation under later stress regime did not happen later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2235" y="2996800"/>
            <a:ext cx="3907665" cy="21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5500775" y="1756250"/>
            <a:ext cx="905400" cy="21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Compression axis (near </a:t>
            </a:r>
            <a:r>
              <a:rPr lang="en" sz="800">
                <a:solidFill>
                  <a:srgbClr val="222222"/>
                </a:solidFill>
                <a:highlight>
                  <a:srgbClr val="FFFFFF"/>
                </a:highlight>
              </a:rPr>
              <a:t> σ1)</a:t>
            </a:r>
            <a:endParaRPr sz="800"/>
          </a:p>
        </p:txBody>
      </p:sp>
      <p:sp>
        <p:nvSpPr>
          <p:cNvPr id="99" name="Google Shape;99;p17"/>
          <p:cNvSpPr txBox="1"/>
          <p:nvPr/>
        </p:nvSpPr>
        <p:spPr>
          <a:xfrm>
            <a:off x="6165250" y="1336313"/>
            <a:ext cx="630900" cy="21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Normal to plane</a:t>
            </a:r>
            <a:endParaRPr sz="800"/>
          </a:p>
        </p:txBody>
      </p:sp>
      <p:sp>
        <p:nvSpPr>
          <p:cNvPr id="100" name="Google Shape;100;p17"/>
          <p:cNvSpPr txBox="1"/>
          <p:nvPr/>
        </p:nvSpPr>
        <p:spPr>
          <a:xfrm>
            <a:off x="1879250" y="4649100"/>
            <a:ext cx="3198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Marrett and Allmendinger, 1990; PDB lecture, 2017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0" l="0" r="0" t="11488"/>
          <a:stretch/>
        </p:blipFill>
        <p:spPr>
          <a:xfrm>
            <a:off x="3729848" y="1017725"/>
            <a:ext cx="3029828" cy="36317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of Las Vegas Valley Shear Zone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311700" y="1152475"/>
            <a:ext cx="3719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N-NE striking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Left slip and normal faults, bimodal distribution of fault </a:t>
            </a:r>
            <a:r>
              <a:rPr lang="en"/>
              <a:t>striae</a:t>
            </a:r>
            <a:r>
              <a:rPr lang="en"/>
              <a:t> suggest two kinematically independent sets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E-NE striking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Similar, probably related to N-NE set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Variation from clockwise rotation of LVVSZ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N-NW striking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Right slip, and shallow normal/ reverse faults, bimodal distribution suggest two kinematically independent sets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W-NW striking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Right slip, reverse faults, N-S shortening </a:t>
            </a:r>
            <a:r>
              <a:rPr lang="en"/>
              <a:t>consistent</a:t>
            </a:r>
            <a:r>
              <a:rPr lang="en"/>
              <a:t> with reverse faulting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 b="65538" l="10924" r="38590" t="7255"/>
          <a:stretch/>
        </p:blipFill>
        <p:spPr>
          <a:xfrm>
            <a:off x="6693475" y="558700"/>
            <a:ext cx="2388276" cy="16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5">
            <a:alphaModFix/>
          </a:blip>
          <a:srcRect b="49950" l="35176" r="4979" t="6973"/>
          <a:stretch/>
        </p:blipFill>
        <p:spPr>
          <a:xfrm>
            <a:off x="6693475" y="2325075"/>
            <a:ext cx="2388275" cy="232437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/>
          <p:nvPr/>
        </p:nvSpPr>
        <p:spPr>
          <a:xfrm>
            <a:off x="6759675" y="645025"/>
            <a:ext cx="2201240" cy="654656"/>
          </a:xfrm>
          <a:custGeom>
            <a:rect b="b" l="l" r="r" t="t"/>
            <a:pathLst>
              <a:path extrusionOk="0" h="25610" w="84598">
                <a:moveTo>
                  <a:pt x="0" y="0"/>
                </a:moveTo>
                <a:lnTo>
                  <a:pt x="576" y="4604"/>
                </a:lnTo>
                <a:lnTo>
                  <a:pt x="56975" y="25610"/>
                </a:lnTo>
                <a:lnTo>
                  <a:pt x="84598" y="288"/>
                </a:lnTo>
                <a:close/>
              </a:path>
            </a:pathLst>
          </a:cu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111" name="Google Shape;111;p18"/>
          <p:cNvCxnSpPr/>
          <p:nvPr/>
        </p:nvCxnSpPr>
        <p:spPr>
          <a:xfrm>
            <a:off x="6481900" y="1524000"/>
            <a:ext cx="880800" cy="16023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8"/>
          <p:cNvCxnSpPr/>
          <p:nvPr/>
        </p:nvCxnSpPr>
        <p:spPr>
          <a:xfrm>
            <a:off x="6498675" y="2337725"/>
            <a:ext cx="822000" cy="17448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8"/>
          <p:cNvCxnSpPr/>
          <p:nvPr/>
        </p:nvCxnSpPr>
        <p:spPr>
          <a:xfrm>
            <a:off x="6574025" y="3115850"/>
            <a:ext cx="782700" cy="39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8"/>
          <p:cNvCxnSpPr/>
          <p:nvPr/>
        </p:nvCxnSpPr>
        <p:spPr>
          <a:xfrm>
            <a:off x="6599350" y="3847750"/>
            <a:ext cx="699900" cy="2790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" name="Google Shape;115;p18"/>
          <p:cNvSpPr txBox="1"/>
          <p:nvPr/>
        </p:nvSpPr>
        <p:spPr>
          <a:xfrm>
            <a:off x="7105475" y="2250000"/>
            <a:ext cx="2038500" cy="20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Kinematically coordinated?</a:t>
            </a:r>
            <a:endParaRPr sz="1200"/>
          </a:p>
        </p:txBody>
      </p:sp>
      <p:sp>
        <p:nvSpPr>
          <p:cNvPr id="116" name="Google Shape;116;p18"/>
          <p:cNvSpPr txBox="1"/>
          <p:nvPr/>
        </p:nvSpPr>
        <p:spPr>
          <a:xfrm>
            <a:off x="5491100" y="4580250"/>
            <a:ext cx="3198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Dubendorfer and Simpson, 1994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 of Las Vegas Valley Shear Zone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311700" y="1152475"/>
            <a:ext cx="3719400" cy="215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N-NE striking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Left- right slip  faults, e-w extension; no obvious shortening direction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E-NE striking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Left slip, normal, reverse faults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W-nw extension; n-s shortening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N-NW; W-NW striking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Normal, right- left slip faults, diffuse maxima indicates unclear kinematics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 rotWithShape="1">
          <a:blip r:embed="rId3">
            <a:alphaModFix/>
          </a:blip>
          <a:srcRect b="65538" l="10924" r="38590" t="7255"/>
          <a:stretch/>
        </p:blipFill>
        <p:spPr>
          <a:xfrm>
            <a:off x="6693475" y="558700"/>
            <a:ext cx="2388276" cy="1691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7105475" y="2250000"/>
            <a:ext cx="2038500" cy="20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Kinematically coordinated?</a:t>
            </a:r>
            <a:endParaRPr sz="1200"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4">
            <a:alphaModFix/>
          </a:blip>
          <a:srcRect b="23429" l="6529" r="7560" t="10218"/>
          <a:stretch/>
        </p:blipFill>
        <p:spPr>
          <a:xfrm>
            <a:off x="3838675" y="1182988"/>
            <a:ext cx="2812175" cy="277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/>
          <p:nvPr/>
        </p:nvSpPr>
        <p:spPr>
          <a:xfrm>
            <a:off x="6758725" y="777375"/>
            <a:ext cx="2214751" cy="1250018"/>
          </a:xfrm>
          <a:custGeom>
            <a:rect b="b" l="l" r="r" t="t"/>
            <a:pathLst>
              <a:path extrusionOk="0" h="49663" w="89930">
                <a:moveTo>
                  <a:pt x="336" y="0"/>
                </a:moveTo>
                <a:lnTo>
                  <a:pt x="55032" y="28187"/>
                </a:lnTo>
                <a:lnTo>
                  <a:pt x="88924" y="0"/>
                </a:lnTo>
                <a:lnTo>
                  <a:pt x="89930" y="49663"/>
                </a:lnTo>
                <a:lnTo>
                  <a:pt x="0" y="49663"/>
                </a:lnTo>
                <a:close/>
              </a:path>
            </a:pathLst>
          </a:custGeom>
          <a:noFill/>
          <a:ln cap="flat" cmpd="sng" w="3810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127" name="Google Shape;127;p19"/>
          <p:cNvPicPr preferRelativeResize="0"/>
          <p:nvPr/>
        </p:nvPicPr>
        <p:blipFill rotWithShape="1">
          <a:blip r:embed="rId5">
            <a:alphaModFix/>
          </a:blip>
          <a:srcRect b="50400" l="6132" r="36017" t="13056"/>
          <a:stretch/>
        </p:blipFill>
        <p:spPr>
          <a:xfrm>
            <a:off x="6714088" y="2534798"/>
            <a:ext cx="2347051" cy="19982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19"/>
          <p:cNvCxnSpPr/>
          <p:nvPr/>
        </p:nvCxnSpPr>
        <p:spPr>
          <a:xfrm>
            <a:off x="6481900" y="1524000"/>
            <a:ext cx="880800" cy="16023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9"/>
          <p:cNvCxnSpPr/>
          <p:nvPr/>
        </p:nvCxnSpPr>
        <p:spPr>
          <a:xfrm>
            <a:off x="6498675" y="2337725"/>
            <a:ext cx="822000" cy="17448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9"/>
          <p:cNvCxnSpPr/>
          <p:nvPr/>
        </p:nvCxnSpPr>
        <p:spPr>
          <a:xfrm>
            <a:off x="6574025" y="3115850"/>
            <a:ext cx="782700" cy="3900"/>
          </a:xfrm>
          <a:prstGeom prst="straightConnector1">
            <a:avLst/>
          </a:prstGeom>
          <a:noFill/>
          <a:ln cap="flat" cmpd="sng" w="9525">
            <a:solidFill>
              <a:srgbClr val="C27BA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9"/>
          <p:cNvCxnSpPr/>
          <p:nvPr/>
        </p:nvCxnSpPr>
        <p:spPr>
          <a:xfrm>
            <a:off x="6599350" y="3847750"/>
            <a:ext cx="699900" cy="279000"/>
          </a:xfrm>
          <a:prstGeom prst="straightConnector1">
            <a:avLst/>
          </a:prstGeom>
          <a:noFill/>
          <a:ln cap="flat" cmpd="sng" w="9525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2" name="Google Shape;132;p19"/>
          <p:cNvPicPr preferRelativeResize="0"/>
          <p:nvPr/>
        </p:nvPicPr>
        <p:blipFill rotWithShape="1">
          <a:blip r:embed="rId6">
            <a:alphaModFix/>
          </a:blip>
          <a:srcRect b="22787" l="35747" r="35581" t="66077"/>
          <a:stretch/>
        </p:blipFill>
        <p:spPr>
          <a:xfrm>
            <a:off x="336717" y="3295825"/>
            <a:ext cx="3333583" cy="174480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 txBox="1"/>
          <p:nvPr/>
        </p:nvSpPr>
        <p:spPr>
          <a:xfrm>
            <a:off x="5491100" y="4580250"/>
            <a:ext cx="3198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Dubendorfer and Simpson, 1994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Folds</a:t>
            </a:r>
            <a:endParaRPr/>
          </a:p>
        </p:txBody>
      </p:sp>
      <p:sp>
        <p:nvSpPr>
          <p:cNvPr id="139" name="Google Shape;139;p2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North- Northwest trending folds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hanging walls of N-NE normal faults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Interpreted either as rollover structures, or extensional fault bend folds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Not related to shortening or strike slip faulting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East- West trending folds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Associated with reverse faults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Reflect localized shortening</a:t>
            </a:r>
            <a:endParaRPr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52228" l="10228" r="35568" t="7502"/>
          <a:stretch/>
        </p:blipFill>
        <p:spPr>
          <a:xfrm>
            <a:off x="129400" y="1152475"/>
            <a:ext cx="3645726" cy="355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 b="21422" l="0" r="35909" t="59865"/>
          <a:stretch/>
        </p:blipFill>
        <p:spPr>
          <a:xfrm>
            <a:off x="4232174" y="3470251"/>
            <a:ext cx="4355976" cy="1673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20"/>
          <p:cNvCxnSpPr/>
          <p:nvPr/>
        </p:nvCxnSpPr>
        <p:spPr>
          <a:xfrm flipH="1" rot="10800000">
            <a:off x="1255550" y="1322750"/>
            <a:ext cx="335700" cy="394200"/>
          </a:xfrm>
          <a:prstGeom prst="straightConnector1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0"/>
          <p:cNvCxnSpPr/>
          <p:nvPr/>
        </p:nvCxnSpPr>
        <p:spPr>
          <a:xfrm flipH="1" rot="10800000">
            <a:off x="1591250" y="1515500"/>
            <a:ext cx="201300" cy="323700"/>
          </a:xfrm>
          <a:prstGeom prst="straightConnector1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0"/>
          <p:cNvCxnSpPr/>
          <p:nvPr/>
        </p:nvCxnSpPr>
        <p:spPr>
          <a:xfrm flipH="1" rot="10800000">
            <a:off x="1887525" y="1414850"/>
            <a:ext cx="232200" cy="454500"/>
          </a:xfrm>
          <a:prstGeom prst="straightConnector1">
            <a:avLst/>
          </a:prstGeom>
          <a:noFill/>
          <a:ln cap="flat" cmpd="sng" w="19050">
            <a:solidFill>
              <a:srgbClr val="FFD9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0"/>
          <p:cNvCxnSpPr/>
          <p:nvPr/>
        </p:nvCxnSpPr>
        <p:spPr>
          <a:xfrm>
            <a:off x="1381375" y="1893125"/>
            <a:ext cx="570600" cy="8400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0"/>
          <p:cNvSpPr txBox="1"/>
          <p:nvPr/>
        </p:nvSpPr>
        <p:spPr>
          <a:xfrm>
            <a:off x="1840550" y="4649100"/>
            <a:ext cx="3198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Dubendorfer and Simpson, 1994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Chronology</a:t>
            </a:r>
            <a:endParaRPr/>
          </a:p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Oldest to Youngest Structural Events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N-NE striking normal faults and NE trending folds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Right slip faults associated with and including the LVVSZ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E-NE to W-NW striking reverse faults and E-W folds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NE-ENE striking left slip faults </a:t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b="74528" l="10206" r="35931" t="11445"/>
          <a:stretch/>
        </p:blipFill>
        <p:spPr>
          <a:xfrm>
            <a:off x="4350099" y="1851175"/>
            <a:ext cx="4696602" cy="16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 txBox="1"/>
          <p:nvPr/>
        </p:nvSpPr>
        <p:spPr>
          <a:xfrm>
            <a:off x="5491100" y="4580250"/>
            <a:ext cx="3198600" cy="4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Dubendorfer and Simpson, 1994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